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3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48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A4D9E76E-EE2E-4C02-B846-D2A2C94DDCDE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08419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97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600EB2EA-EC20-4E80-8901-7EC0737CDBF4}" type="slidenum">
              <a:rPr lang="en-US" sz="1200" b="0" strike="noStrike" spc="-1">
                <a:solidFill>
                  <a:srgbClr val="000000"/>
                </a:solidFill>
                <a:latin typeface="Calibri"/>
                <a:ea typeface="+mn-ea"/>
              </a:rPr>
              <a:t>1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46880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3718CAF-2FD4-4950-97BA-8D05B3A8386E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10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57753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7923859A-5C9D-4CC4-B23A-67911D369AFF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11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11566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8CAC3FEE-07F2-4AA1-BE11-888BEE33B2FC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12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906284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33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854BF1E1-EAED-4AA3-B6F7-93494F866D49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13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990986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36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AECB2B4E-0F79-448E-97D1-DCEBDA305FCF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14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17558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39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7486394A-D09D-462D-9CEC-68AA91937DA2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15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96456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17A57E4C-8E0B-45E0-9E5A-EFFB68CF5145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16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7113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45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152DDBD6-3386-48A7-A3F1-AFA77C16ABB9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17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86190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48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BA2FFAD0-56A3-4035-AD9E-0B21B15852F2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18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91829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51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60836D49-6FF8-4CBD-A4C8-4518AF7C6D1F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19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7221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8FF7FBBA-7AFC-4FB9-AC91-95B56EEC8E7B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19950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6249EE6-3971-487F-8A3B-B218D6A7E10E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20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80048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A66BCECE-2389-4BF0-B0E9-404DED1A4229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21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06042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60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E2068918-66C7-42A4-A8AE-48919951E581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22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682485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63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8F5D8620-14AC-4B05-8191-4241FCCE8F3D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23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9491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66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B5F39C0D-E565-43DC-92ED-9AD0CD3DA421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24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51391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B98C25C0-C210-4D36-A8B1-01C20DB29999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25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33431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7E3906C-8D5B-4D8B-A6E5-679E6B4CDA01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26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634229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75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9D0449C2-1E3B-485E-A624-A8DE7BF2A461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27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37395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5E7F3A36-121A-4675-8C6A-6034DDF4F048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28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292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The two players are getting ready for the race.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73A3B0FA-FCF8-4D45-AA4A-3D0026EC6155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43665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The two players are getting ready for the race.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92A321F7-8547-4C95-B243-8391FEA92E19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52169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The two players are getting ready for the race.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09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2573A164-4495-4CE0-AB99-434ABAA46AA5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5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0185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12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FFFA0F05-8B6E-4103-AC46-B0A84F7C9D24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6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7947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15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2C5025D3-33C6-47E7-A554-7ED53BC678E9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7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5094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83290514-6557-4E2D-9131-5F56D2240DA1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8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07472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You should have a working knowledge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of basic object-oriented programming concepts and at least some experience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programming in C++.</a:t>
            </a:r>
            <a:endParaRPr lang="en-US" sz="1200" b="0" strike="noStrike" spc="-1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221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54F80312-4893-40E3-830F-66E77E38E228}" type="slidenum">
              <a:rPr lang="en-US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3936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noxum/UbiBelPMF_2021/tree/team/minute_to_midnight/mai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4377600" y="963360"/>
            <a:ext cx="6848280" cy="499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r">
              <a:lnSpc>
                <a:spcPct val="100000"/>
              </a:lnSpc>
            </a:pPr>
            <a:r>
              <a:rPr lang="en-US" sz="5200" b="1" strike="noStrike" cap="all" spc="-1">
                <a:solidFill>
                  <a:srgbClr val="A9E023"/>
                </a:solidFill>
                <a:latin typeface="Calibri"/>
                <a:ea typeface="DejaVu Sans"/>
              </a:rPr>
              <a:t>Atonement</a:t>
            </a:r>
            <a:r>
              <a:t/>
            </a:r>
            <a:br/>
            <a:r>
              <a:rPr lang="en-US" sz="4400" b="0" strike="noStrike" cap="all" spc="-1">
                <a:solidFill>
                  <a:srgbClr val="A9E023"/>
                </a:solidFill>
                <a:latin typeface="Calibri"/>
                <a:ea typeface="DejaVu Sans"/>
              </a:rPr>
              <a:t>by </a:t>
            </a:r>
            <a:r>
              <a:rPr lang="en-US" sz="4400" b="1" strike="noStrike" cap="all" spc="-1">
                <a:solidFill>
                  <a:srgbClr val="A9E023"/>
                </a:solidFill>
                <a:latin typeface="Calibri"/>
                <a:ea typeface="DejaVu Sans"/>
              </a:rPr>
              <a:t>Minute to Midnight</a:t>
            </a: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Game features: Movement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1141560" y="2666880"/>
            <a:ext cx="10085400" cy="312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7500"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Movement is controlled through a state machine and includes a system for detecting whether the player is grounded and triggering them to fall if not, as well as a cooldown manager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1417"/>
              </a:spcBef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Implemented by Darinka Zobenica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Game features: Parallax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1141560" y="2666880"/>
            <a:ext cx="10085400" cy="312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2000" lnSpcReduction="10000"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Parallax background moving in the opposite direction from the player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New background images are being spawned when the player approaches the edge of the previous background image, mirrored so they’d loop nicely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1417"/>
              </a:spcBef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Implemented by Darinka Zobenica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Game features: Custom Collision System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1141560" y="2666880"/>
            <a:ext cx="10085400" cy="312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4500" lnSpcReduction="10000"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Detect player collisions from 4 sides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Place rectangular colliders on objects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React to various types of colliding objects (Solid, Deadly, Runestone)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1417"/>
              </a:spcBef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Implemented by Jovan Đorđević &amp; Darinka Zobenica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Game features: Checkpoints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908280" y="2514240"/>
            <a:ext cx="10085400" cy="312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When player death is detected, moves the player to the last checkpoint he passed by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Implemented by Jovan Đorđević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Game features: interaction with objects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908280" y="2514240"/>
            <a:ext cx="10085400" cy="312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3000"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The player can interact with runestones and acquire new abilities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Abilities are explained via tutorial messages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Implemented by Jovan Đorđević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Game features: GUI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13" name="CustomShape 2"/>
          <p:cNvSpPr/>
          <p:nvPr/>
        </p:nvSpPr>
        <p:spPr>
          <a:xfrm>
            <a:off x="1141560" y="2528640"/>
            <a:ext cx="9905040" cy="358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Start menu: pressing the start button restarts the game, and exit button exits it. Start menu pauses the game and ability to unpause.</a:t>
            </a:r>
            <a:endParaRPr lang="en-US" sz="3600" b="0" strike="noStrike" spc="-1">
              <a:latin typeface="Arial"/>
            </a:endParaRPr>
          </a:p>
          <a:p>
            <a:pPr marL="743040" lvl="1" indent="-28476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200" b="0" strike="noStrike" cap="small" spc="-1">
                <a:solidFill>
                  <a:srgbClr val="FFFFFF"/>
                </a:solidFill>
                <a:latin typeface="Calibri"/>
                <a:ea typeface="Century Gothic"/>
              </a:rPr>
              <a:t>Implemented by </a:t>
            </a:r>
            <a:r>
              <a:rPr lang="en-US" sz="3200" b="1" strike="noStrike" cap="small" spc="-1">
                <a:solidFill>
                  <a:srgbClr val="FFFFFF"/>
                </a:solidFill>
                <a:latin typeface="Calibri"/>
                <a:ea typeface="Century Gothic"/>
              </a:rPr>
              <a:t>Dunja spasić</a:t>
            </a: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Game features: GUI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1141560" y="2528640"/>
            <a:ext cx="9905040" cy="358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pause menu: continue button unpauses the game. start menu button takes the player to start menu where they can restart the game.</a:t>
            </a:r>
            <a:endParaRPr lang="en-US" sz="3600" b="0" strike="noStrike" spc="-1">
              <a:latin typeface="Arial"/>
            </a:endParaRPr>
          </a:p>
          <a:p>
            <a:pPr marL="743040" lvl="1" indent="-28476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200" b="0" strike="noStrike" cap="small" spc="-1">
                <a:solidFill>
                  <a:srgbClr val="FFFFFF"/>
                </a:solidFill>
                <a:latin typeface="Calibri"/>
                <a:ea typeface="Century Gothic"/>
              </a:rPr>
              <a:t>Implemented by </a:t>
            </a:r>
            <a:r>
              <a:rPr lang="en-US" sz="3200" b="1" strike="noStrike" cap="small" spc="-1">
                <a:solidFill>
                  <a:srgbClr val="FFFFFF"/>
                </a:solidFill>
                <a:latin typeface="Calibri"/>
                <a:ea typeface="Century Gothic"/>
              </a:rPr>
              <a:t>Dunja spasić</a:t>
            </a: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Game features: END SCREEn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1141560" y="2528640"/>
            <a:ext cx="9905040" cy="358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End mechanics: Reaching the last runestone and interacting with it triggers and end screen, which takes the player back to main menu</a:t>
            </a:r>
            <a:endParaRPr lang="en-US" sz="3600" b="0" strike="noStrike" spc="-1">
              <a:latin typeface="Arial"/>
            </a:endParaRPr>
          </a:p>
          <a:p>
            <a:pPr marL="743040" lvl="1" indent="-28476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200" b="0" strike="noStrike" cap="small" spc="-1">
                <a:solidFill>
                  <a:srgbClr val="FFFFFF"/>
                </a:solidFill>
                <a:latin typeface="Calibri"/>
                <a:ea typeface="Century Gothic"/>
              </a:rPr>
              <a:t>Implemented by </a:t>
            </a:r>
            <a:r>
              <a:rPr lang="en-US" sz="3200" b="1" strike="noStrike" cap="small" spc="-1">
                <a:solidFill>
                  <a:srgbClr val="FFFFFF"/>
                </a:solidFill>
                <a:latin typeface="Calibri"/>
                <a:ea typeface="Century Gothic"/>
              </a:rPr>
              <a:t>Dunja spasić</a:t>
            </a: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313560" y="3529800"/>
            <a:ext cx="1167840" cy="6804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CustomShape 2"/>
          <p:cNvSpPr/>
          <p:nvPr/>
        </p:nvSpPr>
        <p:spPr>
          <a:xfrm>
            <a:off x="1612440" y="3529800"/>
            <a:ext cx="1167840" cy="6804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3"/>
          <p:cNvSpPr/>
          <p:nvPr/>
        </p:nvSpPr>
        <p:spPr>
          <a:xfrm>
            <a:off x="2911320" y="352980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4"/>
          <p:cNvSpPr/>
          <p:nvPr/>
        </p:nvSpPr>
        <p:spPr>
          <a:xfrm>
            <a:off x="4210200" y="352980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5"/>
          <p:cNvSpPr/>
          <p:nvPr/>
        </p:nvSpPr>
        <p:spPr>
          <a:xfrm>
            <a:off x="5509080" y="352980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6"/>
          <p:cNvSpPr/>
          <p:nvPr/>
        </p:nvSpPr>
        <p:spPr>
          <a:xfrm>
            <a:off x="6798960" y="352980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7"/>
          <p:cNvSpPr/>
          <p:nvPr/>
        </p:nvSpPr>
        <p:spPr>
          <a:xfrm>
            <a:off x="8097840" y="3529800"/>
            <a:ext cx="1167840" cy="6804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8"/>
          <p:cNvSpPr/>
          <p:nvPr/>
        </p:nvSpPr>
        <p:spPr>
          <a:xfrm>
            <a:off x="9379440" y="352980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9"/>
          <p:cNvSpPr/>
          <p:nvPr/>
        </p:nvSpPr>
        <p:spPr>
          <a:xfrm>
            <a:off x="10678320" y="352980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10"/>
          <p:cNvSpPr/>
          <p:nvPr/>
        </p:nvSpPr>
        <p:spPr>
          <a:xfrm>
            <a:off x="313560" y="1923840"/>
            <a:ext cx="1167840" cy="6804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11"/>
          <p:cNvSpPr/>
          <p:nvPr/>
        </p:nvSpPr>
        <p:spPr>
          <a:xfrm>
            <a:off x="1612440" y="1923840"/>
            <a:ext cx="1167840" cy="6804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12"/>
          <p:cNvSpPr/>
          <p:nvPr/>
        </p:nvSpPr>
        <p:spPr>
          <a:xfrm>
            <a:off x="2911320" y="192384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CustomShape 13"/>
          <p:cNvSpPr/>
          <p:nvPr/>
        </p:nvSpPr>
        <p:spPr>
          <a:xfrm>
            <a:off x="4210200" y="192384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14"/>
          <p:cNvSpPr/>
          <p:nvPr/>
        </p:nvSpPr>
        <p:spPr>
          <a:xfrm>
            <a:off x="5509080" y="192384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15"/>
          <p:cNvSpPr/>
          <p:nvPr/>
        </p:nvSpPr>
        <p:spPr>
          <a:xfrm>
            <a:off x="6798960" y="192384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16"/>
          <p:cNvSpPr/>
          <p:nvPr/>
        </p:nvSpPr>
        <p:spPr>
          <a:xfrm>
            <a:off x="8097840" y="1923840"/>
            <a:ext cx="1167840" cy="6804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CustomShape 17"/>
          <p:cNvSpPr/>
          <p:nvPr/>
        </p:nvSpPr>
        <p:spPr>
          <a:xfrm>
            <a:off x="9379440" y="192384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18"/>
          <p:cNvSpPr/>
          <p:nvPr/>
        </p:nvSpPr>
        <p:spPr>
          <a:xfrm>
            <a:off x="10678320" y="192384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19"/>
          <p:cNvSpPr/>
          <p:nvPr/>
        </p:nvSpPr>
        <p:spPr>
          <a:xfrm>
            <a:off x="313560" y="5208480"/>
            <a:ext cx="1167840" cy="6804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CustomShape 20"/>
          <p:cNvSpPr/>
          <p:nvPr/>
        </p:nvSpPr>
        <p:spPr>
          <a:xfrm>
            <a:off x="1612440" y="5208480"/>
            <a:ext cx="1167840" cy="6804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21"/>
          <p:cNvSpPr/>
          <p:nvPr/>
        </p:nvSpPr>
        <p:spPr>
          <a:xfrm>
            <a:off x="2911320" y="520848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22"/>
          <p:cNvSpPr/>
          <p:nvPr/>
        </p:nvSpPr>
        <p:spPr>
          <a:xfrm>
            <a:off x="4210200" y="520848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23"/>
          <p:cNvSpPr/>
          <p:nvPr/>
        </p:nvSpPr>
        <p:spPr>
          <a:xfrm>
            <a:off x="5509080" y="520848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24"/>
          <p:cNvSpPr/>
          <p:nvPr/>
        </p:nvSpPr>
        <p:spPr>
          <a:xfrm>
            <a:off x="6798960" y="520848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CustomShape 25"/>
          <p:cNvSpPr/>
          <p:nvPr/>
        </p:nvSpPr>
        <p:spPr>
          <a:xfrm>
            <a:off x="8097840" y="5208480"/>
            <a:ext cx="1167840" cy="6804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26"/>
          <p:cNvSpPr/>
          <p:nvPr/>
        </p:nvSpPr>
        <p:spPr>
          <a:xfrm>
            <a:off x="9379440" y="520848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27"/>
          <p:cNvSpPr/>
          <p:nvPr/>
        </p:nvSpPr>
        <p:spPr>
          <a:xfrm>
            <a:off x="10678320" y="5208480"/>
            <a:ext cx="1167840" cy="680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CustomShape 28"/>
          <p:cNvSpPr/>
          <p:nvPr/>
        </p:nvSpPr>
        <p:spPr>
          <a:xfrm>
            <a:off x="234720" y="2003040"/>
            <a:ext cx="133056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Dagger practice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46" name="CustomShape 29"/>
          <p:cNvSpPr/>
          <p:nvPr/>
        </p:nvSpPr>
        <p:spPr>
          <a:xfrm>
            <a:off x="1566360" y="2001600"/>
            <a:ext cx="133056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Editor Practice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47" name="CustomShape 30"/>
          <p:cNvSpPr/>
          <p:nvPr/>
        </p:nvSpPr>
        <p:spPr>
          <a:xfrm>
            <a:off x="245160" y="5287320"/>
            <a:ext cx="133056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Dagger practice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48" name="CustomShape 31"/>
          <p:cNvSpPr/>
          <p:nvPr/>
        </p:nvSpPr>
        <p:spPr>
          <a:xfrm>
            <a:off x="238320" y="3622680"/>
            <a:ext cx="133056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Dagger practice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49" name="CustomShape 32"/>
          <p:cNvSpPr/>
          <p:nvPr/>
        </p:nvSpPr>
        <p:spPr>
          <a:xfrm>
            <a:off x="1579320" y="3620160"/>
            <a:ext cx="1330560" cy="63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Testing game editing on ping pong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50" name="CustomShape 33"/>
          <p:cNvSpPr/>
          <p:nvPr/>
        </p:nvSpPr>
        <p:spPr>
          <a:xfrm>
            <a:off x="2903760" y="2005920"/>
            <a:ext cx="1330560" cy="81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Test level creation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And loading	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51" name="CustomShape 34"/>
          <p:cNvSpPr/>
          <p:nvPr/>
        </p:nvSpPr>
        <p:spPr>
          <a:xfrm>
            <a:off x="1127520" y="9720"/>
            <a:ext cx="9905040" cy="189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Implemented features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(not actual week-by-week timeline)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52" name="CustomShape 35"/>
          <p:cNvSpPr/>
          <p:nvPr/>
        </p:nvSpPr>
        <p:spPr>
          <a:xfrm>
            <a:off x="2904120" y="3625920"/>
            <a:ext cx="133056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Pausing on ESC feature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53" name="CustomShape 36"/>
          <p:cNvSpPr/>
          <p:nvPr/>
        </p:nvSpPr>
        <p:spPr>
          <a:xfrm>
            <a:off x="2923920" y="5291640"/>
            <a:ext cx="1330560" cy="63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Movement FSM,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Input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54" name="CustomShape 37"/>
          <p:cNvSpPr/>
          <p:nvPr/>
        </p:nvSpPr>
        <p:spPr>
          <a:xfrm>
            <a:off x="4177080" y="3620160"/>
            <a:ext cx="1392120" cy="81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Start menu buttons implement-ation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55" name="CustomShape 38"/>
          <p:cNvSpPr/>
          <p:nvPr/>
        </p:nvSpPr>
        <p:spPr>
          <a:xfrm>
            <a:off x="4166640" y="2006640"/>
            <a:ext cx="1392120" cy="1367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Camera movement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and functional transforms &amp; collisions in editor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56" name="CustomShape 39"/>
          <p:cNvSpPr/>
          <p:nvPr/>
        </p:nvSpPr>
        <p:spPr>
          <a:xfrm>
            <a:off x="5509440" y="3605400"/>
            <a:ext cx="1392120" cy="1002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Start menu buttons, selection and background design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57" name="CustomShape 40"/>
          <p:cNvSpPr/>
          <p:nvPr/>
        </p:nvSpPr>
        <p:spPr>
          <a:xfrm>
            <a:off x="6792120" y="3599280"/>
            <a:ext cx="1346040" cy="155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Pause menu design, pause menu connection to start menu, pausing ESC menu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58" name="CustomShape 41"/>
          <p:cNvSpPr/>
          <p:nvPr/>
        </p:nvSpPr>
        <p:spPr>
          <a:xfrm>
            <a:off x="8016840" y="3618720"/>
            <a:ext cx="1392120" cy="81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Pause menu and start menu follow the camera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59" name="CustomShape 42"/>
          <p:cNvSpPr/>
          <p:nvPr/>
        </p:nvSpPr>
        <p:spPr>
          <a:xfrm>
            <a:off x="9342000" y="3618720"/>
            <a:ext cx="1392120" cy="81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End screen design and implement-ation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60" name="CustomShape 43"/>
          <p:cNvSpPr/>
          <p:nvPr/>
        </p:nvSpPr>
        <p:spPr>
          <a:xfrm>
            <a:off x="10652400" y="3618720"/>
            <a:ext cx="139212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End of game bug fixes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61" name="CustomShape 44"/>
          <p:cNvSpPr/>
          <p:nvPr/>
        </p:nvSpPr>
        <p:spPr>
          <a:xfrm>
            <a:off x="4199760" y="5275800"/>
            <a:ext cx="133056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Groundedness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62" name="CustomShape 45"/>
          <p:cNvSpPr/>
          <p:nvPr/>
        </p:nvSpPr>
        <p:spPr>
          <a:xfrm>
            <a:off x="5497200" y="5286600"/>
            <a:ext cx="1330560" cy="272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Collisions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63" name="CustomShape 46"/>
          <p:cNvSpPr/>
          <p:nvPr/>
        </p:nvSpPr>
        <p:spPr>
          <a:xfrm>
            <a:off x="10649160" y="5281560"/>
            <a:ext cx="139212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PR reviews, bug fixes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64" name="CustomShape 47"/>
          <p:cNvSpPr/>
          <p:nvPr/>
        </p:nvSpPr>
        <p:spPr>
          <a:xfrm>
            <a:off x="9340920" y="5301360"/>
            <a:ext cx="1392120" cy="272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Parallax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65" name="CustomShape 48"/>
          <p:cNvSpPr/>
          <p:nvPr/>
        </p:nvSpPr>
        <p:spPr>
          <a:xfrm>
            <a:off x="5432400" y="2010600"/>
            <a:ext cx="1392120" cy="81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Character collision and camera movement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66" name="CustomShape 49"/>
          <p:cNvSpPr/>
          <p:nvPr/>
        </p:nvSpPr>
        <p:spPr>
          <a:xfrm>
            <a:off x="6755040" y="2014560"/>
            <a:ext cx="1392120" cy="1002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Level design,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Movement variable adjusting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167" name="CustomShape 50"/>
          <p:cNvSpPr/>
          <p:nvPr/>
        </p:nvSpPr>
        <p:spPr>
          <a:xfrm>
            <a:off x="10667880" y="1996200"/>
            <a:ext cx="13921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Level design,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Music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168" name="CustomShape 51"/>
          <p:cNvSpPr/>
          <p:nvPr/>
        </p:nvSpPr>
        <p:spPr>
          <a:xfrm>
            <a:off x="9330480" y="2027520"/>
            <a:ext cx="1402560" cy="63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Level design,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Interaction system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69" name="CustomShape 52"/>
          <p:cNvSpPr/>
          <p:nvPr/>
        </p:nvSpPr>
        <p:spPr>
          <a:xfrm>
            <a:off x="8067600" y="5295240"/>
            <a:ext cx="1392120" cy="272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Wall Jumping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70" name="CustomShape 53"/>
          <p:cNvSpPr/>
          <p:nvPr/>
        </p:nvSpPr>
        <p:spPr>
          <a:xfrm>
            <a:off x="8056800" y="2021400"/>
            <a:ext cx="133056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Level design,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checkpoints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71" name="CustomShape 54"/>
          <p:cNvSpPr/>
          <p:nvPr/>
        </p:nvSpPr>
        <p:spPr>
          <a:xfrm>
            <a:off x="6789600" y="5304240"/>
            <a:ext cx="1330560" cy="455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Cooldown Manager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72" name="CustomShape 55"/>
          <p:cNvSpPr/>
          <p:nvPr/>
        </p:nvSpPr>
        <p:spPr>
          <a:xfrm>
            <a:off x="234720" y="1503360"/>
            <a:ext cx="133056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Calibri"/>
                <a:ea typeface="DejaVu Sans"/>
              </a:rPr>
              <a:t>Jovan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73" name="CustomShape 56"/>
          <p:cNvSpPr/>
          <p:nvPr/>
        </p:nvSpPr>
        <p:spPr>
          <a:xfrm>
            <a:off x="232200" y="3128400"/>
            <a:ext cx="133056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Calibri"/>
                <a:ea typeface="DejaVu Sans"/>
              </a:rPr>
              <a:t>Dunja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74" name="CustomShape 57"/>
          <p:cNvSpPr/>
          <p:nvPr/>
        </p:nvSpPr>
        <p:spPr>
          <a:xfrm>
            <a:off x="245160" y="4800600"/>
            <a:ext cx="1330560" cy="39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strike="noStrike" spc="-1">
                <a:solidFill>
                  <a:srgbClr val="FFFFFF"/>
                </a:solidFill>
                <a:latin typeface="Calibri"/>
                <a:ea typeface="DejaVu Sans"/>
              </a:rPr>
              <a:t>Darinka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75" name="CustomShape 58"/>
          <p:cNvSpPr/>
          <p:nvPr/>
        </p:nvSpPr>
        <p:spPr>
          <a:xfrm>
            <a:off x="1554480" y="5303520"/>
            <a:ext cx="133056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Ping pong feature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76" name="CustomShape 59"/>
          <p:cNvSpPr/>
          <p:nvPr/>
        </p:nvSpPr>
        <p:spPr>
          <a:xfrm>
            <a:off x="9340920" y="5577840"/>
            <a:ext cx="1392120" cy="1002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FFFF"/>
                </a:solidFill>
                <a:latin typeface="Calibri"/>
                <a:ea typeface="DejaVu Sans"/>
              </a:rPr>
              <a:t>Photoshop background, prompts, instructions, stone colors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Postmortem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1141560" y="2377440"/>
            <a:ext cx="9905040" cy="393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77000" lnSpcReduction="10000"/>
          </a:bodyPr>
          <a:lstStyle/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What went well?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We found great art and put a lot of effort into making it work with the engine so the game would have the mood we were aiming for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Everybody at least tested each other’s Features if they didn’t have the time to read all the code, so we’d make sure everything on main was (mostly) stable 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Our work built off of each other’s work constantly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918000" y="63072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Team project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918000" y="2535840"/>
            <a:ext cx="10691640" cy="297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5500"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Atonement, a singleplayer 2d platformer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If you liked hollow knight’s aesthetic, then you’d like Atonement’s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0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Can be found </a:t>
            </a:r>
            <a:r>
              <a:rPr lang="en-US" sz="3600" b="0" u="sng" strike="noStrike" cap="small" spc="-1">
                <a:solidFill>
                  <a:srgbClr val="ADE133"/>
                </a:solidFill>
                <a:uFillTx/>
                <a:latin typeface="Calibri"/>
                <a:ea typeface="DejaVu Sans"/>
                <a:hlinkClick r:id="rId3"/>
              </a:rPr>
              <a:t>here</a:t>
            </a:r>
            <a:r>
              <a:rPr lang="en-US" sz="3600" b="0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  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Postmortem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1141560" y="2011680"/>
            <a:ext cx="9905040" cy="4388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62500" lnSpcReduction="10000"/>
          </a:bodyPr>
          <a:lstStyle/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Features not implemented: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Using a combo for each movement ability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Intertia, better flow of movement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Runestones unlocking story elements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Bounce-jump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Polish like not falling off when standing on the edge of a collider, jump working even when you’ve slightly started to fall, not falling through colliders on really low fps, etc.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More than one level (at least one per asset pack was planned)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Story segments unlocked by runestones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Postmortem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1141560" y="2011680"/>
            <a:ext cx="10649160" cy="4388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80500" lnSpcReduction="10000"/>
          </a:bodyPr>
          <a:lstStyle/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What went wrong?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Initial plan with combos and multiple levels was slightly ambitious given our college obligations and free time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Movement was programmed on the go with a “I’ll refactor later” mindset, but by “later” many design decisions have been made based on it working exactly like it did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We didn’t factor in enough time for testing, PR approval, and bug fixes, so we ended up not studying for our exams quite as much as we’d planned (tragedy, I know)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Postmortem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1141560" y="2507400"/>
            <a:ext cx="9905040" cy="342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6500" lnSpcReduction="10000"/>
          </a:bodyPr>
          <a:lstStyle/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If we could start over, we would: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Probably design around the tools we have, instead of the art we have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Make movement more inertia-based by adding vectors in certain directions and having gravity and friction counterbalance them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Postmortem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86" name="CustomShape 2"/>
          <p:cNvSpPr/>
          <p:nvPr/>
        </p:nvSpPr>
        <p:spPr>
          <a:xfrm>
            <a:off x="1141560" y="2666880"/>
            <a:ext cx="9905040" cy="312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6000" lnSpcReduction="10000"/>
          </a:bodyPr>
          <a:lstStyle/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Some of the great additions to dagger would be: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A bit of polish of the level editor feature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Performance improvements (it can handle nowhere near 30 000 sprites per Second as was promised)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Visible (toggled) and rotatable colliders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Postmortem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88" name="CustomShape 2"/>
          <p:cNvSpPr/>
          <p:nvPr/>
        </p:nvSpPr>
        <p:spPr>
          <a:xfrm>
            <a:off x="914400" y="2016720"/>
            <a:ext cx="10287360" cy="447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5500"/>
          </a:bodyPr>
          <a:lstStyle/>
          <a:p>
            <a:pPr>
              <a:lnSpc>
                <a:spcPct val="100000"/>
              </a:lnSpc>
              <a:spcBef>
                <a:spcPts val="680"/>
              </a:spcBef>
              <a:spcAft>
                <a:spcPts val="601"/>
              </a:spcAft>
            </a:pPr>
            <a:r>
              <a:rPr lang="en-US" sz="34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What have we learned?</a:t>
            </a:r>
            <a:endParaRPr lang="en-US" sz="3400" b="0" strike="noStrike" spc="-1" dirty="0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68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400" b="1" strike="noStrike" cap="small" spc="-1" smtClean="0">
                <a:solidFill>
                  <a:srgbClr val="FFFFFF"/>
                </a:solidFill>
                <a:latin typeface="Calibri"/>
                <a:ea typeface="DejaVu Sans"/>
              </a:rPr>
              <a:t>Entity-Component-system</a:t>
            </a:r>
            <a:endParaRPr lang="en-US" sz="3400" b="0" strike="noStrike" spc="-1" dirty="0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68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4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A lot about ENTT</a:t>
            </a:r>
            <a:endParaRPr lang="en-US" sz="3400" b="0" strike="noStrike" spc="-1" dirty="0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68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4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About </a:t>
            </a:r>
            <a:r>
              <a:rPr lang="en-US" sz="3400" b="1" strike="noStrike" cap="small" spc="-1" dirty="0" err="1">
                <a:solidFill>
                  <a:srgbClr val="FFFFFF"/>
                </a:solidFill>
                <a:latin typeface="Calibri"/>
                <a:ea typeface="DejaVu Sans"/>
              </a:rPr>
              <a:t>git</a:t>
            </a:r>
            <a:r>
              <a:rPr lang="en-US" sz="34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 workflows</a:t>
            </a:r>
            <a:endParaRPr lang="en-US" sz="3400" b="0" strike="noStrike" spc="-1" dirty="0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68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4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Things about designing and implementing platformers, we didn’t get to implement a lot of them, but we took notes!</a:t>
            </a:r>
            <a:endParaRPr lang="en-US" sz="3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80"/>
              </a:spcBef>
              <a:spcAft>
                <a:spcPts val="601"/>
              </a:spcAft>
            </a:pPr>
            <a:endParaRPr lang="en-US" sz="34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We want to share...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1141560" y="1828800"/>
            <a:ext cx="9905040" cy="4662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 </a:t>
            </a:r>
            <a:endParaRPr lang="en-US" sz="3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Our thanks:</a:t>
            </a:r>
            <a:endParaRPr lang="en-US" sz="3600" b="0" strike="noStrike" spc="-1" dirty="0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Thank you to harry for the CI pipeline (as well as all of the other help with </a:t>
            </a:r>
            <a:r>
              <a:rPr lang="en-US" sz="3600" b="1" strike="noStrike" cap="small" spc="-1" dirty="0" err="1">
                <a:solidFill>
                  <a:srgbClr val="FFFFFF"/>
                </a:solidFill>
                <a:latin typeface="Calibri"/>
                <a:ea typeface="DejaVu Sans"/>
              </a:rPr>
              <a:t>linux</a:t>
            </a: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) – saved lives on our mixed-</a:t>
            </a:r>
            <a:r>
              <a:rPr lang="en-US" sz="3600" b="1" strike="noStrike" cap="small" spc="-1" dirty="0" err="1">
                <a:solidFill>
                  <a:srgbClr val="FFFFFF"/>
                </a:solidFill>
                <a:latin typeface="Calibri"/>
                <a:ea typeface="DejaVu Sans"/>
              </a:rPr>
              <a:t>os</a:t>
            </a: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 team</a:t>
            </a:r>
            <a:endParaRPr lang="en-US" sz="3600" b="0" strike="noStrike" spc="-1" dirty="0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Big thank You To Miroslav for all his help on discord</a:t>
            </a:r>
            <a:endParaRPr lang="en-US" sz="3600" b="0" strike="noStrike" spc="-1" dirty="0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Thanks to Filip for all the classes, feedback, and shared experiences</a:t>
            </a:r>
            <a:endParaRPr lang="en-US" sz="3600" b="0" strike="noStrike" spc="-1" dirty="0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Thank you to </a:t>
            </a:r>
            <a:r>
              <a:rPr lang="en-US" sz="3600" b="1" strike="noStrike" cap="small" spc="-1" dirty="0" err="1">
                <a:solidFill>
                  <a:srgbClr val="FFFFFF"/>
                </a:solidFill>
                <a:latin typeface="Calibri"/>
                <a:ea typeface="DejaVu Sans"/>
              </a:rPr>
              <a:t>Aleksandar</a:t>
            </a: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 </a:t>
            </a:r>
            <a:r>
              <a:rPr lang="en-US" sz="3600" b="1" strike="noStrike" cap="small" spc="-1" dirty="0" err="1">
                <a:solidFill>
                  <a:srgbClr val="FFFFFF"/>
                </a:solidFill>
                <a:latin typeface="Calibri"/>
                <a:ea typeface="DejaVu Sans"/>
              </a:rPr>
              <a:t>Dimitrijević</a:t>
            </a: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 for detailed feedback on the Cooldown manager and useful lecture and discussion links</a:t>
            </a:r>
            <a:endParaRPr lang="en-US" sz="3600" b="0" strike="noStrike" spc="-1" dirty="0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Thanks to other teams’ members, especially Vladimir </a:t>
            </a:r>
            <a:r>
              <a:rPr lang="en-US" sz="3600" b="1" strike="noStrike" cap="small" spc="-1" dirty="0" err="1">
                <a:solidFill>
                  <a:srgbClr val="FFFFFF"/>
                </a:solidFill>
                <a:latin typeface="Calibri"/>
                <a:ea typeface="DejaVu Sans"/>
              </a:rPr>
              <a:t>Vuksanović</a:t>
            </a:r>
            <a:r>
              <a:rPr lang="en-US" sz="3600" b="1" strike="noStrike" cap="small" spc="-1" dirty="0">
                <a:solidFill>
                  <a:srgbClr val="FFFFFF"/>
                </a:solidFill>
                <a:latin typeface="Calibri"/>
                <a:ea typeface="DejaVu Sans"/>
              </a:rPr>
              <a:t>, for being helpful on Discord and during class</a:t>
            </a:r>
            <a:endParaRPr lang="en-US" sz="36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We want to share...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1141560" y="1828800"/>
            <a:ext cx="9905040" cy="4662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 </a:t>
            </a:r>
            <a:endParaRPr lang="en-US" sz="36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Fail faster! :)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Thank you!</a:t>
            </a:r>
            <a:endParaRPr lang="en-US" sz="4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Questions</a:t>
            </a:r>
            <a:endParaRPr lang="en-US" sz="4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screenshots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7027200" y="1391040"/>
            <a:ext cx="336780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A9E023"/>
                </a:solidFill>
                <a:latin typeface="Century Gothic"/>
                <a:ea typeface="DejaVu Sans"/>
              </a:rPr>
              <a:t>Imagine a cool caption here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87" name="Picture 4"/>
          <p:cNvPicPr/>
          <p:nvPr/>
        </p:nvPicPr>
        <p:blipFill>
          <a:blip r:embed="rId3"/>
          <a:stretch/>
        </p:blipFill>
        <p:spPr>
          <a:xfrm>
            <a:off x="1141560" y="2003400"/>
            <a:ext cx="8200800" cy="4520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screenshots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7027200" y="1391040"/>
            <a:ext cx="336780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A9E023"/>
                </a:solidFill>
                <a:latin typeface="Century Gothic"/>
                <a:ea typeface="DejaVu Sans"/>
              </a:rPr>
              <a:t>Imagine a cool caption here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90" name="Picture 1"/>
          <p:cNvPicPr/>
          <p:nvPr/>
        </p:nvPicPr>
        <p:blipFill>
          <a:blip r:embed="rId3"/>
          <a:stretch/>
        </p:blipFill>
        <p:spPr>
          <a:xfrm>
            <a:off x="1141560" y="1902600"/>
            <a:ext cx="8238240" cy="4540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screenshots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7027200" y="1391040"/>
            <a:ext cx="336780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A9E023"/>
                </a:solidFill>
                <a:latin typeface="Century Gothic"/>
                <a:ea typeface="DejaVu Sans"/>
              </a:rPr>
              <a:t>Imagine a cool caption here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93" name="Picture 1"/>
          <p:cNvPicPr/>
          <p:nvPr/>
        </p:nvPicPr>
        <p:blipFill>
          <a:blip r:embed="rId3"/>
          <a:stretch/>
        </p:blipFill>
        <p:spPr>
          <a:xfrm>
            <a:off x="1141560" y="1950120"/>
            <a:ext cx="8445960" cy="4655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Team members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1141560" y="2347920"/>
            <a:ext cx="9905040" cy="312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Jovan Đorđević, </a:t>
            </a:r>
            <a:r>
              <a:rPr lang="en-US" sz="3600" b="1" strike="noStrike" cap="small" spc="-1">
                <a:solidFill>
                  <a:srgbClr val="DCDDDE"/>
                </a:solidFill>
                <a:latin typeface="Calibri"/>
                <a:ea typeface="DejaVu Sans"/>
              </a:rPr>
              <a:t>likes beans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Dunja Spasić, zen monk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Daringa Zobenica, Telekinetics engineer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Game description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1141560" y="2514600"/>
            <a:ext cx="10383120" cy="343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4000"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You find yourself in a magical mossy cave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The player can run, jump, and unlock new abilities by interacting with runestones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Unlockable abilities are dash and wall jump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The goal is to reach the last runestone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Game description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141560" y="2514600"/>
            <a:ext cx="10383120" cy="343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97000"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Platforming has been designed to force the player to learn to use all of their abilities and time their jumps well</a:t>
            </a:r>
            <a:endParaRPr lang="en-US" sz="3600" b="0" strike="noStrike" spc="-1">
              <a:latin typeface="Arial"/>
            </a:endParaRPr>
          </a:p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Also, the game is gorgeous (and the music is beautiful)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1141560" y="609480"/>
            <a:ext cx="9905040" cy="19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cap="all" spc="-1">
                <a:solidFill>
                  <a:srgbClr val="A9E023"/>
                </a:solidFill>
                <a:latin typeface="Century Gothic"/>
                <a:ea typeface="DejaVu Sans"/>
              </a:rPr>
              <a:t>Game features: Movement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1141560" y="2666880"/>
            <a:ext cx="10085400" cy="312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78500" lnSpcReduction="10000"/>
          </a:bodyPr>
          <a:lstStyle/>
          <a:p>
            <a:pPr marL="285840" indent="-28476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A9E023"/>
              </a:buClr>
              <a:buFont typeface="Arial"/>
              <a:buChar char="•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Controls: Player can move by using  the keyboard</a:t>
            </a:r>
            <a:endParaRPr lang="en-US" sz="3600" b="0" strike="noStrike" spc="-1">
              <a:latin typeface="Arial"/>
            </a:endParaRPr>
          </a:p>
          <a:p>
            <a:pPr marL="864000" lvl="1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AWD – left, jump, right</a:t>
            </a:r>
            <a:endParaRPr lang="en-US" sz="3600" b="0" strike="noStrike" spc="-1">
              <a:latin typeface="Arial"/>
            </a:endParaRPr>
          </a:p>
          <a:p>
            <a:pPr marL="864000" lvl="1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Shift – dash</a:t>
            </a:r>
            <a:endParaRPr lang="en-US" sz="3600" b="0" strike="noStrike" spc="-1">
              <a:latin typeface="Arial"/>
            </a:endParaRPr>
          </a:p>
          <a:p>
            <a:pPr marL="864000" lvl="1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Space – triggers wall jump if you’re sliding down a wall when you press it</a:t>
            </a:r>
            <a:endParaRPr lang="en-US" sz="3600" b="0" strike="noStrike" spc="-1">
              <a:latin typeface="Arial"/>
            </a:endParaRPr>
          </a:p>
          <a:p>
            <a:pPr marL="864000" lvl="1" indent="-32328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/>
              <a:buChar char=""/>
            </a:pPr>
            <a:r>
              <a:rPr lang="en-US" sz="3600" b="1" strike="noStrike" cap="small" spc="-1">
                <a:solidFill>
                  <a:srgbClr val="FFFFFF"/>
                </a:solidFill>
                <a:latin typeface="Calibri"/>
                <a:ea typeface="DejaVu Sans"/>
              </a:rPr>
              <a:t>E – interacting with runestones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A9E023"/>
      </a:accent1>
      <a:accent2>
        <a:srgbClr val="1FCDB6"/>
      </a:accent2>
      <a:accent3>
        <a:srgbClr val="5F99C9"/>
      </a:accent3>
      <a:accent4>
        <a:srgbClr val="AE65D1"/>
      </a:accent4>
      <a:accent5>
        <a:srgbClr val="D06423"/>
      </a:accent5>
      <a:accent6>
        <a:srgbClr val="DCAB11"/>
      </a:accent6>
      <a:hlink>
        <a:srgbClr val="ADE133"/>
      </a:hlink>
      <a:folHlink>
        <a:srgbClr val="C2EA6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A9E023"/>
      </a:accent1>
      <a:accent2>
        <a:srgbClr val="1FCDB6"/>
      </a:accent2>
      <a:accent3>
        <a:srgbClr val="5F99C9"/>
      </a:accent3>
      <a:accent4>
        <a:srgbClr val="AE65D1"/>
      </a:accent4>
      <a:accent5>
        <a:srgbClr val="D06423"/>
      </a:accent5>
      <a:accent6>
        <a:srgbClr val="DCAB11"/>
      </a:accent6>
      <a:hlink>
        <a:srgbClr val="ADE133"/>
      </a:hlink>
      <a:folHlink>
        <a:srgbClr val="C2EA6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A9E023"/>
      </a:accent1>
      <a:accent2>
        <a:srgbClr val="1FCDB6"/>
      </a:accent2>
      <a:accent3>
        <a:srgbClr val="5F99C9"/>
      </a:accent3>
      <a:accent4>
        <a:srgbClr val="AE65D1"/>
      </a:accent4>
      <a:accent5>
        <a:srgbClr val="D06423"/>
      </a:accent5>
      <a:accent6>
        <a:srgbClr val="DCAB11"/>
      </a:accent6>
      <a:hlink>
        <a:srgbClr val="ADE133"/>
      </a:hlink>
      <a:folHlink>
        <a:srgbClr val="C2EA6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564</TotalTime>
  <Words>1593</Words>
  <Application>Microsoft Office PowerPoint</Application>
  <PresentationFormat>Widescreen</PresentationFormat>
  <Paragraphs>247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Arial</vt:lpstr>
      <vt:lpstr>Calibri</vt:lpstr>
      <vt:lpstr>Century Gothic</vt:lpstr>
      <vt:lpstr>DejaVu Sans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 IN C++</dc:title>
  <dc:subject/>
  <dc:creator>Daniil Privalov</dc:creator>
  <dc:description/>
  <cp:lastModifiedBy>Jovan</cp:lastModifiedBy>
  <cp:revision>520</cp:revision>
  <dcterms:created xsi:type="dcterms:W3CDTF">2020-10-30T10:47:28Z</dcterms:created>
  <dcterms:modified xsi:type="dcterms:W3CDTF">2021-05-27T07:37:39Z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ntentTypeId">
    <vt:lpwstr>0x0101001BF4FC3654A02A4AA0F53DD2B17DC915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26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26</vt:i4>
  </property>
</Properties>
</file>